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57" r:id="rId6"/>
    <p:sldId id="335" r:id="rId7"/>
    <p:sldId id="286" r:id="rId8"/>
    <p:sldId id="334" r:id="rId9"/>
    <p:sldId id="289" r:id="rId10"/>
    <p:sldId id="299" r:id="rId11"/>
    <p:sldId id="290" r:id="rId12"/>
    <p:sldId id="300" r:id="rId13"/>
    <p:sldId id="288" r:id="rId14"/>
    <p:sldId id="303" r:id="rId15"/>
    <p:sldId id="302" r:id="rId16"/>
    <p:sldId id="304" r:id="rId17"/>
    <p:sldId id="305" r:id="rId18"/>
    <p:sldId id="301" r:id="rId19"/>
    <p:sldId id="306" r:id="rId20"/>
    <p:sldId id="308" r:id="rId21"/>
    <p:sldId id="307" r:id="rId22"/>
    <p:sldId id="311" r:id="rId23"/>
    <p:sldId id="310" r:id="rId24"/>
    <p:sldId id="309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295" r:id="rId39"/>
    <p:sldId id="325" r:id="rId40"/>
    <p:sldId id="294" r:id="rId41"/>
    <p:sldId id="326" r:id="rId42"/>
    <p:sldId id="297" r:id="rId43"/>
    <p:sldId id="291" r:id="rId44"/>
    <p:sldId id="327" r:id="rId45"/>
    <p:sldId id="328" r:id="rId46"/>
    <p:sldId id="329" r:id="rId47"/>
    <p:sldId id="330" r:id="rId48"/>
    <p:sldId id="336" r:id="rId49"/>
    <p:sldId id="332" r:id="rId50"/>
    <p:sldId id="331" r:id="rId51"/>
    <p:sldId id="29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646" autoAdjust="0"/>
  </p:normalViewPr>
  <p:slideViewPr>
    <p:cSldViewPr snapToGrid="0">
      <p:cViewPr varScale="1">
        <p:scale>
          <a:sx n="62" d="100"/>
          <a:sy n="62" d="100"/>
        </p:scale>
        <p:origin x="888" y="48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6/4/2025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B6E34-D7DF-0EE6-59B9-0FACE17FC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9D5CA-FC2D-52A9-3C1B-DB9CA0A2E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2273A4-3DA0-7D9F-53E7-847C0FF47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BDFC-5E19-9EBA-D01A-56F9E6E33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82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7510-45EE-2A9A-62B5-5B54602A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F36D8-5F83-4A93-D018-1D274702A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196A9-D913-196F-E5C1-ED87E0C04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0E62D-C989-E148-2B59-15C149DC7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28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B312B-A810-D182-FB2F-F376C4F0F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12F636-DEB3-9549-3029-5EDACDFCC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BF487-56FE-956C-7BB8-74C534A62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D9B36-093E-03F1-447B-FE0898AE4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36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68D7C-DB32-E2CA-C0F1-493B88AFE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592F2-4193-BD97-BDE9-35543BFB2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EB768-8C2F-82AA-DE30-2B107FFDE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6D0F9-CF32-F4EA-6B81-6275AA141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09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C14B-D4F7-8129-AF03-98819C1A7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A2A015-FB6D-1A00-0689-E95744083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A037FA-47A8-3518-BEF4-7CD392B4E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7745A-90F3-E378-8BEB-91DB8ACD7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30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69ECD-7F6B-BD45-7199-8B76C47BF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87720-6FF6-D9D1-98EB-DFD9A838C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3B076F-4F7A-F101-B9E3-437FB36F8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5B33-51AD-0ED6-CE03-0BBCD850B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9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DBCE-64C4-32C9-1544-E122E5407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61E8F-7124-3CAB-0C24-5374A6EFD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E8FED-06C7-28CB-FEE4-F4DA49226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E51DE-4ED8-A072-26FA-BD5777716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96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03E42-82CB-37EC-94D0-1C469F7DB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047678-3A97-B0E2-8F5C-A3F8E90D4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2BA13-82FE-3ED8-E7F0-A4F43CC9C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DFB44-B501-5723-BB8B-BDBF29840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59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36179-2444-4B5D-C314-6FF000BD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D8BB4-195F-A4AD-6540-DEF2E4CA4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43DA7-CCB0-58CA-597E-2B40C380E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A97D8-3355-80BA-3CA0-E44D75511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96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E2CC-7F06-F70F-87EF-2D07C9D3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8B147-54AE-35E3-492D-20FC6747F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B3A76-A266-DA8C-BA0F-7CA832EEB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189FE-656D-D953-B8E2-222737C2B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5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B3FDB-0392-479D-A81F-9E1CA6AA3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F8993-EF5E-407E-6EDA-CF9C56739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16792-A506-3A63-0101-394FAE677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95ED-53E0-258A-58D7-9399EF83E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72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9B854-7957-35DB-ED0A-F55565D4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580D1E-058B-B2DA-760E-EADC64AD3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6C087-F563-9F16-B32D-CF7C0FF9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D4CC4-7B11-9A3F-1879-DEF62A434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66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DE792-814D-1C35-2048-DE06171C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968C7-BF62-6AAE-BB48-D119BDA5F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C8A95-D4AF-3DB6-157E-A7948178A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80FB4-B0AF-1B7E-89C2-29E0C76E6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07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5EC7-8EA4-61CC-03E1-001852360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069BDF-DF2A-183B-ECEE-BDA0AED60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503C8-C627-BB7F-A6A4-9B14E2C97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89E3D-5285-510E-DABF-F397F8D682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95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E2C2F-B563-19DE-E37C-2487B6A7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A9D51-1FB5-C691-97AC-1013ED285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3B3F3-408E-EEC7-81C8-204A0C5A4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9DABB-A5BF-5334-C076-58396B4A90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83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7C87F-9A53-BAA1-42BF-1A4B426D2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B4630-0E89-FCA9-D60C-C76E5C678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FE8A1-38BE-403E-43B0-7110426AA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92E48-9C56-2F0C-E39B-D11880C49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29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D1E24-398D-2126-45AE-85544695E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81FFA-8B5D-C234-00DE-C6A00A24D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ACF7-C78F-815B-3CF0-4E1041B02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3761F-5CF2-E69D-EEA0-60F268A5B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56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EC22-B582-3B1D-0CB3-1634BD95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776D3-3E67-2D3D-94B8-F27AA9709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A1D549-71FC-5BC0-E6D0-5BFDEC971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45790-CE5F-98CC-A832-51FFE25A4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71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280A3-DE03-47F9-6C4C-1A38B782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2D36E-9F11-9E90-DA7F-64F767366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C7BBC-ACDB-C642-201E-1E4A34A06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FFCE1-2109-3963-0ED3-1419EF37A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51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6B837-6771-82D6-6BF6-957FB2AA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BCB86-8982-D7F5-1B32-07DC0E5AA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4E7F8-428F-5EEF-3DF5-B99470DC9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85763-AE7D-B472-2F84-A5D12707E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35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0A8B-949D-A015-AE72-E291E854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583AE-9EC6-E2A2-2886-CE3914B00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A79E5-C8BD-6FA9-F06B-64C261DE2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1EA80-E400-D0F4-FA4C-51FFE973E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0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2BCF3-7F15-1982-40FE-484546210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EB7E2-B8E9-58CD-D5CD-804FC06E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A14E5B-0932-7C50-B552-DA197B584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5DADC-A0B4-E961-BE17-C53681787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4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53D7-5233-3996-AFBB-07C700AF9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7C8AB-3BE8-EF00-5BFD-70EBBBD31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D892F-A7AC-A11B-526A-E1B5D5F35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66454-F6F3-49F0-95A7-A947C9D8D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61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4F0E4-5838-1049-E929-7FD25785F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BF6B6-7C78-3922-9B2C-035C18388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DED1E-6A18-3F9F-8C0C-805DC6C0A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A79AB-D377-798A-EE0E-B49848644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01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348EE-A8E8-38D1-96E7-242A95291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65A98-6C6D-ABE2-0E23-C04E1F5DB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E60E17-E6A6-1EA2-D8AE-6F887C32F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5E0AF-BD60-3F0A-9E4B-6B45007E1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27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6F45D-DFED-5139-7F6D-4FD783576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2E337-E631-A66E-C61D-3FAA2B2CA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2CC67-BD25-3720-F9DE-038A1C705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DF79-FE1C-BD10-0ABC-FBD0827DD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18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DB82-B146-82D2-9DDA-90C3A25F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D85AA-85F7-5171-4A0F-D0E740745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3E3C8-993A-1D70-DF26-CFD8B974D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D15CC-D1A5-9A34-36D3-37770DD26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99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0045-7208-55BC-9482-DBBADA34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8BAA3-3953-A549-8D3F-02D2E461A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9EBB3-92D9-A9B8-AB39-F1A13E25A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E300B-2A73-5DAD-9E0C-76A5E2198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908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2A135-25D5-E235-BE51-1D12754E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384FF-2239-4D16-3B1B-EFC91B315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43A3D-4849-A1A7-6946-86B57AAE2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95720-0F18-92FF-3E92-0E941DE55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08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F8300-A907-4D85-7D6B-BB4A6BAB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8A73B-1CD5-51A5-F35F-137C0E8BD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72F78-0DD1-69C6-9F4F-DF2F7DD48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15041-153B-6D3F-0E79-ED9594C5D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088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11446-3871-41E4-4B00-AC341EE9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D0B5E9-C4A9-FC2A-404A-B4B067B14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99395-6BA5-A020-4E1F-D63306238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344A9-866A-DEC4-A552-4E5232FED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939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CF85-90B3-C14C-0FF6-4E8A83D9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75C0D-D514-C37E-D740-B968844C2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15B92-328B-E322-D77D-E335ECCB7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08163-591F-8218-218C-7C8E986ED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78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311AB-E308-662D-455F-F3C8D94A3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55808-2614-DF16-F1C0-8E966D193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E7B42-CD4B-10ED-5D56-F495783F9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143E6-46BE-04E6-8A19-C8BA3C120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66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7B61A-5E74-EE63-9DE4-528321C4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FB10D-F228-BCDF-752E-122BD2340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181EF1-B29C-F122-0D7F-D2D42BFCC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5073-D35F-652E-358A-C5AD88EDC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9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E9C2D-4482-888F-DF7B-4C311C36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4CF95-8CDA-B128-546A-B69FDE48C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92A3E-C8C6-5C54-D6E5-A16DD2F0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2465E-6D78-14D7-84DE-FB9F47F15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5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7" r:id="rId9"/>
    <p:sldLayoutId id="2147483676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www.wipro.com/applications/" TargetMode="External"/><Relationship Id="rId7" Type="http://schemas.openxmlformats.org/officeDocument/2006/relationships/hyperlink" Target="https://www.wipro.com/newsro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ipro.com/analytics/" TargetMode="External"/><Relationship Id="rId5" Type="http://schemas.openxmlformats.org/officeDocument/2006/relationships/hyperlink" Target="https://www.wipro.com/what-we-think/" TargetMode="External"/><Relationship Id="rId4" Type="http://schemas.openxmlformats.org/officeDocument/2006/relationships/hyperlink" Target="https://www.wipro.com/contact-wipro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www.wipro.com/contact-wipro/" TargetMode="External"/><Relationship Id="rId7" Type="http://schemas.openxmlformats.org/officeDocument/2006/relationships/hyperlink" Target="https://www.wipro.com/travel-and-transportatio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ipro.com/engineering-construction-operations/" TargetMode="External"/><Relationship Id="rId5" Type="http://schemas.openxmlformats.org/officeDocument/2006/relationships/hyperlink" Target="https://www.wipro.com/new-age-media/" TargetMode="External"/><Relationship Id="rId4" Type="http://schemas.openxmlformats.org/officeDocument/2006/relationships/hyperlink" Target="https://www.wipro.com/what-we-think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ipro.com/sitemap.x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ipro.com/robots.tx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hyperlink" Target="https://ahrefs.com/backlink-check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pro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hyperlink" Target="https://www.wipro.com/bankin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ightpink-lemur-710740.hostingersite.com/artifical-intelegince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guvi.in/mlp/artificial-intelligence-and-machine-learning-course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232913"/>
            <a:ext cx="7096933" cy="3830130"/>
          </a:xfrm>
        </p:spPr>
        <p:txBody>
          <a:bodyPr/>
          <a:lstStyle/>
          <a:p>
            <a:r>
              <a:rPr lang="en-US" sz="44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Comprehensive Audit and Analysis for Effective Digital Presence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FB2CFE6-741C-3846-EE65-A4E34398C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6" y="2241991"/>
            <a:ext cx="11292289" cy="923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915E3F-B47D-CA96-F3CB-470A701F2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7" y="3429000"/>
            <a:ext cx="11292289" cy="971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954AD2-3BC6-EEDC-76BC-53105D5D0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8" y="4663634"/>
            <a:ext cx="11292289" cy="876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05BA09-9A54-FE84-0645-C2F3A586EF64}"/>
              </a:ext>
            </a:extLst>
          </p:cNvPr>
          <p:cNvSpPr txBox="1"/>
          <p:nvPr/>
        </p:nvSpPr>
        <p:spPr>
          <a:xfrm>
            <a:off x="1396388" y="487069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Headings </a:t>
            </a:r>
          </a:p>
        </p:txBody>
      </p:sp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6DEB-1673-EEC4-47B6-F4C62376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C5608-D0A7-8092-93FB-1B34E6080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792995"/>
            <a:ext cx="11383752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7A267-9103-A1C6-D0A3-B8A17EB3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2976562"/>
            <a:ext cx="11383752" cy="90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AFCB2-6277-B4FB-923C-EBCF64099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" y="4150604"/>
            <a:ext cx="11383752" cy="910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258BF4-E483-9D4D-811A-612F4769AAE9}"/>
              </a:ext>
            </a:extLst>
          </p:cNvPr>
          <p:cNvSpPr txBox="1"/>
          <p:nvPr/>
        </p:nvSpPr>
        <p:spPr>
          <a:xfrm>
            <a:off x="1396388" y="487069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Headings </a:t>
            </a:r>
          </a:p>
        </p:txBody>
      </p:sp>
    </p:spTree>
    <p:extLst>
      <p:ext uri="{BB962C8B-B14F-4D97-AF65-F5344CB8AC3E}">
        <p14:creationId xmlns:p14="http://schemas.microsoft.com/office/powerpoint/2010/main" val="126923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5F17D-661A-ADE9-4706-E56452A8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6EBF60-A991-FAA1-4AB2-EA0AE120276D}"/>
              </a:ext>
            </a:extLst>
          </p:cNvPr>
          <p:cNvSpPr txBox="1"/>
          <p:nvPr/>
        </p:nvSpPr>
        <p:spPr>
          <a:xfrm>
            <a:off x="1396388" y="487069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Headings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300F1D-39D1-9FDD-1A92-71049375A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88" y="1715877"/>
            <a:ext cx="8315325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EEA08D-574C-ED48-20D7-B21911C484C8}"/>
              </a:ext>
            </a:extLst>
          </p:cNvPr>
          <p:cNvSpPr txBox="1"/>
          <p:nvPr/>
        </p:nvSpPr>
        <p:spPr>
          <a:xfrm>
            <a:off x="1396387" y="3028088"/>
            <a:ext cx="9256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H5 and H6 tags are not used. While they are </a:t>
            </a:r>
            <a:r>
              <a:rPr lang="en-US" sz="2400" b="1" dirty="0"/>
              <a:t>not mandatory.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But </a:t>
            </a:r>
            <a:r>
              <a:rPr lang="en-IN" sz="2400" b="1" dirty="0"/>
              <a:t>H1 tag is mandatory </a:t>
            </a:r>
            <a:r>
              <a:rPr lang="en-IN" sz="2400" dirty="0" err="1"/>
              <a:t>atleast</a:t>
            </a:r>
            <a:r>
              <a:rPr lang="en-IN" sz="2400" dirty="0"/>
              <a:t> must have 1.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6CF11-DF4C-2F01-2BD1-DE83D5016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323" y="2173077"/>
            <a:ext cx="1828804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5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07354-06D2-CFBD-76CC-F2909903C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FE4BEE4-BBB0-4838-BF39-7C07F0702A51}"/>
              </a:ext>
            </a:extLst>
          </p:cNvPr>
          <p:cNvSpPr txBox="1"/>
          <p:nvPr/>
        </p:nvSpPr>
        <p:spPr>
          <a:xfrm>
            <a:off x="1396388" y="487069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Keywords</a:t>
            </a:r>
            <a:endParaRPr lang="en-IN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EC09D-6A6F-A3D4-FD79-6241D3FB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88" y="1996807"/>
            <a:ext cx="808913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EC889-1D5B-64C8-7E62-E417DB21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3D70FB3-AF5E-E13F-3D43-95B855DED0B0}"/>
              </a:ext>
            </a:extLst>
          </p:cNvPr>
          <p:cNvSpPr txBox="1"/>
          <p:nvPr/>
        </p:nvSpPr>
        <p:spPr>
          <a:xfrm>
            <a:off x="1131983" y="0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Keyword Consistency</a:t>
            </a:r>
            <a:endParaRPr lang="en-IN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00639-79DA-5FAC-7CFD-1BB9680F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203" y="830997"/>
            <a:ext cx="7391400" cy="5898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A29EF-3D7D-D6C3-E89E-18BCA128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365" y="2479943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6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5F450-AC55-011E-7F16-268CE492A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2D67-9443-24A5-79F1-9A1DB655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96" y="132202"/>
            <a:ext cx="5120640" cy="1002536"/>
          </a:xfrm>
        </p:spPr>
        <p:txBody>
          <a:bodyPr/>
          <a:lstStyle/>
          <a:p>
            <a:r>
              <a:rPr lang="en-US" dirty="0"/>
              <a:t>Alt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9AD1-821C-0AA4-8AF0-411A32B9914E}"/>
              </a:ext>
            </a:extLst>
          </p:cNvPr>
          <p:cNvSpPr txBox="1"/>
          <p:nvPr/>
        </p:nvSpPr>
        <p:spPr>
          <a:xfrm>
            <a:off x="1173296" y="1692921"/>
            <a:ext cx="9182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alt attribute is used inside the image tag to describe the image content.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3F50D-5596-EA5C-808D-02CE58F5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2624901"/>
            <a:ext cx="12049125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29A6C9-3F1E-A38C-D780-062B40B76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224" y="4149647"/>
            <a:ext cx="3578302" cy="22842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59EF29-8F6C-1CBF-BC7D-D723BA39B9A7}"/>
              </a:ext>
            </a:extLst>
          </p:cNvPr>
          <p:cNvSpPr txBox="1"/>
          <p:nvPr/>
        </p:nvSpPr>
        <p:spPr>
          <a:xfrm>
            <a:off x="495782" y="4706298"/>
            <a:ext cx="3281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6 ALT attributes are empty or missing.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98E969-FAB3-F527-B74F-10466CAE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362" y="3708491"/>
            <a:ext cx="1828804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8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CAD7F-7BBC-9157-22F4-BB2692B42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B9CC05-FB22-5744-75AB-19CC35A30C3B}"/>
              </a:ext>
            </a:extLst>
          </p:cNvPr>
          <p:cNvSpPr txBox="1"/>
          <p:nvPr/>
        </p:nvSpPr>
        <p:spPr>
          <a:xfrm>
            <a:off x="1156771" y="1149018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Text to HTML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501A0-6963-4390-988A-A99DA1A7C7B3}"/>
              </a:ext>
            </a:extLst>
          </p:cNvPr>
          <p:cNvSpPr txBox="1"/>
          <p:nvPr/>
        </p:nvSpPr>
        <p:spPr>
          <a:xfrm>
            <a:off x="1156771" y="2228671"/>
            <a:ext cx="9664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Text to HTML ratio</a:t>
            </a:r>
            <a:r>
              <a:rPr lang="en-US" sz="2400" dirty="0"/>
              <a:t> is a metric that compares the amount of visible text content on a webpage to the amount of HTML code (including tags, scripts, and markup).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FD096-47BA-7D4E-F122-3C8DA00917AD}"/>
              </a:ext>
            </a:extLst>
          </p:cNvPr>
          <p:cNvSpPr txBox="1"/>
          <p:nvPr/>
        </p:nvSpPr>
        <p:spPr>
          <a:xfrm>
            <a:off x="1156771" y="4508653"/>
            <a:ext cx="10796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Text to HTML Ratio=(Number of Text Characters / Total Number of HTML Characters )×100%</a:t>
            </a:r>
            <a:endParaRPr lang="en-IN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76F4D-20ED-825B-5D8B-86FA9A7DBDF6}"/>
              </a:ext>
            </a:extLst>
          </p:cNvPr>
          <p:cNvSpPr txBox="1"/>
          <p:nvPr/>
        </p:nvSpPr>
        <p:spPr>
          <a:xfrm>
            <a:off x="1156771" y="3846674"/>
            <a:ext cx="609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Formula:</a:t>
            </a:r>
          </a:p>
        </p:txBody>
      </p:sp>
    </p:spTree>
    <p:extLst>
      <p:ext uri="{BB962C8B-B14F-4D97-AF65-F5344CB8AC3E}">
        <p14:creationId xmlns:p14="http://schemas.microsoft.com/office/powerpoint/2010/main" val="192494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51AE7-671F-F8CA-DDC8-E23F1FBE7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11B4C96-83F1-96CA-B753-8F0BBEEC5760}"/>
              </a:ext>
            </a:extLst>
          </p:cNvPr>
          <p:cNvSpPr txBox="1"/>
          <p:nvPr/>
        </p:nvSpPr>
        <p:spPr>
          <a:xfrm>
            <a:off x="1156771" y="154028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Text to HTML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14C37-9901-85CA-FF6E-8714A12AE819}"/>
              </a:ext>
            </a:extLst>
          </p:cNvPr>
          <p:cNvSpPr txBox="1"/>
          <p:nvPr/>
        </p:nvSpPr>
        <p:spPr>
          <a:xfrm>
            <a:off x="1156771" y="3687762"/>
            <a:ext cx="99151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Here ,HTML to Text Ratio is: 4.52%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ratio of </a:t>
            </a:r>
            <a:r>
              <a:rPr lang="en-US" sz="2400" b="1" dirty="0"/>
              <a:t>4.52%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0000"/>
                </a:solidFill>
              </a:rPr>
              <a:t>very low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means this page has a lot more code compared to the visible text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</a:t>
            </a:r>
            <a:r>
              <a:rPr lang="en-US" sz="2400" b="1" dirty="0">
                <a:solidFill>
                  <a:srgbClr val="00B050"/>
                </a:solidFill>
              </a:rPr>
              <a:t>good SEO </a:t>
            </a:r>
            <a:r>
              <a:rPr lang="en-US" sz="2400" dirty="0"/>
              <a:t>and user experience, they typically want this ratio to be </a:t>
            </a:r>
            <a:r>
              <a:rPr lang="en-US" sz="2400" b="1" dirty="0">
                <a:solidFill>
                  <a:srgbClr val="00B050"/>
                </a:solidFill>
              </a:rPr>
              <a:t>between 20% and 70%</a:t>
            </a:r>
            <a:endParaRPr lang="en-IN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9375E-954E-422A-2009-A5953FF25FF4}"/>
              </a:ext>
            </a:extLst>
          </p:cNvPr>
          <p:cNvSpPr txBox="1"/>
          <p:nvPr/>
        </p:nvSpPr>
        <p:spPr>
          <a:xfrm>
            <a:off x="1156771" y="1160019"/>
            <a:ext cx="99151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Here ,</a:t>
            </a:r>
            <a:r>
              <a:rPr lang="en-US" sz="2400" dirty="0"/>
              <a:t> Text content size = </a:t>
            </a:r>
            <a:r>
              <a:rPr lang="en-US" sz="2400" b="1" dirty="0"/>
              <a:t>7028 bytes</a:t>
            </a: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         Total HTML size = </a:t>
            </a:r>
            <a:r>
              <a:rPr lang="en-US" sz="2400" b="1" dirty="0"/>
              <a:t>155571 bytes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1 byte = 1 character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=(7028/155571​)×100=</a:t>
            </a:r>
            <a:r>
              <a:rPr lang="en-IN" sz="2400" b="1" dirty="0">
                <a:solidFill>
                  <a:srgbClr val="FF0000"/>
                </a:solidFill>
              </a:rPr>
              <a:t>4.52%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ED8ACB-E756-EFB1-34BF-C5AC94A8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264" y="1760919"/>
            <a:ext cx="3228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5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2945F-C8BF-2C41-7291-38D725FA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6869-3343-866C-67F5-188E2CA4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7119"/>
            <a:ext cx="5524592" cy="1663546"/>
          </a:xfrm>
        </p:spPr>
        <p:txBody>
          <a:bodyPr/>
          <a:lstStyle/>
          <a:p>
            <a:r>
              <a:rPr lang="en-US" dirty="0"/>
              <a:t>GZIP compression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E5D6E-EC53-AAA7-7283-E97D10ADF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60" y="2222654"/>
            <a:ext cx="10269189" cy="28946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GZIP is a file compression method that reduces the size of HTML or any other text files before sending them from the server to the browser.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helps websites load faster, which is great for both </a:t>
            </a:r>
            <a:r>
              <a:rPr lang="en-US" b="1" dirty="0"/>
              <a:t>user experience</a:t>
            </a:r>
            <a:r>
              <a:rPr lang="en-US" dirty="0"/>
              <a:t> and </a:t>
            </a:r>
            <a:r>
              <a:rPr lang="en-US" b="1" dirty="0"/>
              <a:t>SEO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07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74E23-2922-18E9-F1E5-A35B0E46F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2CCD-41E0-5FCB-10C7-353A0B90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06776"/>
            <a:ext cx="5524592" cy="1663546"/>
          </a:xfrm>
        </p:spPr>
        <p:txBody>
          <a:bodyPr/>
          <a:lstStyle/>
          <a:p>
            <a:r>
              <a:rPr lang="en-US" dirty="0"/>
              <a:t>GZIP compression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EBDA0-0C7A-C5A5-F6D2-C89DEFD5FF3F}"/>
              </a:ext>
            </a:extLst>
          </p:cNvPr>
          <p:cNvSpPr txBox="1"/>
          <p:nvPr/>
        </p:nvSpPr>
        <p:spPr>
          <a:xfrm>
            <a:off x="975360" y="2815064"/>
            <a:ext cx="81713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Keeping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files under 100 KB </a:t>
            </a:r>
            <a:r>
              <a:rPr lang="en-US" sz="2400" dirty="0"/>
              <a:t>helps with: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Faster page load times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Better user experience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Improved SEO rankings</a:t>
            </a:r>
          </a:p>
        </p:txBody>
      </p:sp>
    </p:spTree>
    <p:extLst>
      <p:ext uri="{BB962C8B-B14F-4D97-AF65-F5344CB8AC3E}">
        <p14:creationId xmlns:p14="http://schemas.microsoft.com/office/powerpoint/2010/main" val="89802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about </a:t>
            </a:r>
            <a:r>
              <a:rPr lang="en-US" dirty="0" err="1"/>
              <a:t>wipro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Website audit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Website landing page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55B12-2DF9-15EC-79AA-596BF4F75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B6B1-2003-4890-4F86-0AF40052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7119"/>
            <a:ext cx="5524592" cy="1663546"/>
          </a:xfrm>
        </p:spPr>
        <p:txBody>
          <a:bodyPr/>
          <a:lstStyle/>
          <a:p>
            <a:r>
              <a:rPr lang="en-US" dirty="0"/>
              <a:t>GZIP compression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1C775-B2C2-BC00-9540-087B02A6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73" y="1821686"/>
            <a:ext cx="11237204" cy="4039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3AC2D-E490-11CC-01C0-85D242CC0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739" y="333448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46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A7550-EC5F-C8EC-8D0F-7E1D5EED9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4F2D-D27B-4998-8438-67419C4A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49576"/>
            <a:ext cx="6262722" cy="1613971"/>
          </a:xfrm>
        </p:spPr>
        <p:txBody>
          <a:bodyPr/>
          <a:lstStyle/>
          <a:p>
            <a:r>
              <a:rPr lang="en-US" dirty="0"/>
              <a:t>IP Canonicalization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FA868-14A6-12C7-96F6-7AC9E6A337AC}"/>
              </a:ext>
            </a:extLst>
          </p:cNvPr>
          <p:cNvSpPr txBox="1"/>
          <p:nvPr/>
        </p:nvSpPr>
        <p:spPr>
          <a:xfrm>
            <a:off x="975360" y="2008746"/>
            <a:ext cx="9843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IP Canonicalization means setting up our server so that requests to the IP address </a:t>
            </a:r>
            <a:r>
              <a:rPr lang="en-US" sz="2400" b="1" dirty="0"/>
              <a:t>redirect</a:t>
            </a:r>
            <a:r>
              <a:rPr lang="en-US" sz="2400" dirty="0"/>
              <a:t> to our domain name.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AA536C-A345-0DB6-9A20-6FC85B237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82" y="3078834"/>
            <a:ext cx="5867400" cy="1276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5B041F-358F-1988-642D-73BC1408C0F7}"/>
              </a:ext>
            </a:extLst>
          </p:cNvPr>
          <p:cNvSpPr txBox="1"/>
          <p:nvPr/>
        </p:nvSpPr>
        <p:spPr>
          <a:xfrm>
            <a:off x="975360" y="4594276"/>
            <a:ext cx="9843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identify the </a:t>
            </a:r>
            <a:r>
              <a:rPr lang="en-US" sz="2400" dirty="0" err="1"/>
              <a:t>ip</a:t>
            </a:r>
            <a:r>
              <a:rPr lang="en-US" sz="2400" dirty="0"/>
              <a:t> address we can use command prompt and need to use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ping wipro.com </a:t>
            </a: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712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62913-4E9E-E8D2-50C6-1B9FB7FA7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39A0-D99D-4AF2-D24D-025B6576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49576"/>
            <a:ext cx="6262722" cy="1613971"/>
          </a:xfrm>
        </p:spPr>
        <p:txBody>
          <a:bodyPr/>
          <a:lstStyle/>
          <a:p>
            <a:r>
              <a:rPr lang="en-US" dirty="0"/>
              <a:t>IP Canonicalization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8B80C-9662-24F4-D720-2FC4E92F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18329"/>
            <a:ext cx="10744200" cy="2790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7585C-D4CB-1048-FC4E-D3AFB3391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184" y="758384"/>
            <a:ext cx="3228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48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648DB-A557-4DA2-F53B-527E789D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0A45-D281-F169-E4EE-CA47C912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804231"/>
            <a:ext cx="6262722" cy="859316"/>
          </a:xfrm>
        </p:spPr>
        <p:txBody>
          <a:bodyPr/>
          <a:lstStyle/>
          <a:p>
            <a:r>
              <a:rPr lang="en-US" dirty="0"/>
              <a:t>URL Rewrite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0FF18-BA4F-411B-B604-A56A10F86120}"/>
              </a:ext>
            </a:extLst>
          </p:cNvPr>
          <p:cNvSpPr txBox="1"/>
          <p:nvPr/>
        </p:nvSpPr>
        <p:spPr>
          <a:xfrm>
            <a:off x="975360" y="3429000"/>
            <a:ext cx="842202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  <a:r>
              <a:rPr lang="en-IN" sz="2400" dirty="0"/>
              <a:t>his website </a:t>
            </a:r>
            <a:r>
              <a:rPr lang="en-IN" sz="2400" dirty="0" err="1"/>
              <a:t>url</a:t>
            </a:r>
            <a:r>
              <a:rPr lang="en-IN" sz="2400" dirty="0"/>
              <a:t> looks clean and good looking</a:t>
            </a:r>
            <a:r>
              <a:rPr lang="en-IN" dirty="0"/>
              <a:t>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https://www.wipro.com/applications/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https://www.wipro.com/contact-wipro/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https://www.wipro.com/what-we-think/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6"/>
              </a:rPr>
              <a:t>https://www.wipro.com/analytics/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7"/>
              </a:rPr>
              <a:t>https://www.wipro.com/newsroom/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9B17D-DE94-B98F-1851-581118933289}"/>
              </a:ext>
            </a:extLst>
          </p:cNvPr>
          <p:cNvSpPr txBox="1"/>
          <p:nvPr/>
        </p:nvSpPr>
        <p:spPr>
          <a:xfrm>
            <a:off x="975360" y="2017919"/>
            <a:ext cx="84220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URL rewriting</a:t>
            </a:r>
            <a:r>
              <a:rPr lang="en-US" sz="2400" dirty="0"/>
              <a:t> is the process of converting long or dynamic URLs into clean, readable, and SEO-friendly URLs.</a:t>
            </a:r>
            <a:endParaRPr lang="en-I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072ECA-746C-CD06-8A90-DB110C716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594" y="3043102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4A7F-7964-1BF6-9093-3CB20E21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0279-B08F-010A-D5A5-E1C31CDF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3"/>
            <a:ext cx="7872234" cy="1823135"/>
          </a:xfrm>
        </p:spPr>
        <p:txBody>
          <a:bodyPr/>
          <a:lstStyle/>
          <a:p>
            <a:r>
              <a:rPr lang="en-US" dirty="0"/>
              <a:t>Underscores in the URLs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BA4E6-1B9D-17C5-18C1-0D46CBE606EA}"/>
              </a:ext>
            </a:extLst>
          </p:cNvPr>
          <p:cNvSpPr txBox="1"/>
          <p:nvPr/>
        </p:nvSpPr>
        <p:spPr>
          <a:xfrm>
            <a:off x="975360" y="2367171"/>
            <a:ext cx="842202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  <a:r>
              <a:rPr lang="en-IN" sz="2400" dirty="0"/>
              <a:t>hey are not using </a:t>
            </a:r>
            <a:r>
              <a:rPr lang="en-IN" sz="2400" dirty="0" err="1"/>
              <a:t>undescores</a:t>
            </a:r>
            <a:r>
              <a:rPr lang="en-IN" sz="2400" dirty="0"/>
              <a:t> in the </a:t>
            </a:r>
            <a:r>
              <a:rPr lang="en-IN" sz="2400" dirty="0" err="1"/>
              <a:t>url</a:t>
            </a:r>
            <a:r>
              <a:rPr lang="en-IN" sz="2400" dirty="0"/>
              <a:t> its good</a:t>
            </a:r>
            <a:r>
              <a:rPr lang="en-IN" dirty="0"/>
              <a:t>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https://www.wipro.com/contact-wipro/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https://www.wipro.com/what-we-think/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https://www.wipro.com/new-age-media/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6"/>
              </a:rPr>
              <a:t>https://www.wipro.com/engineering-construction-operations/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7"/>
              </a:rPr>
              <a:t>https://www.wipro.com/travel-and-transportation/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3BD4C-1147-9830-8653-671B742C8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594" y="2492259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2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FF2CF-4C71-A219-663D-3AAE0E0C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4D80-5703-62DF-11AE-20A3A295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WWW Resolve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5E9CC-7876-79C8-8FF0-BC29A349FC2E}"/>
              </a:ext>
            </a:extLst>
          </p:cNvPr>
          <p:cNvSpPr txBox="1"/>
          <p:nvPr/>
        </p:nvSpPr>
        <p:spPr>
          <a:xfrm>
            <a:off x="975360" y="1562939"/>
            <a:ext cx="84220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WWW resolve means redirecting either the </a:t>
            </a:r>
            <a:r>
              <a:rPr lang="en-US" sz="2400" b="1" dirty="0"/>
              <a:t>www or non-www version </a:t>
            </a:r>
            <a:r>
              <a:rPr lang="en-US" sz="2400" dirty="0"/>
              <a:t>of a website to the preferred version, so users and search engines always land on a single consistent URL.</a:t>
            </a:r>
          </a:p>
          <a:p>
            <a:endParaRPr lang="en-US" sz="2400" dirty="0"/>
          </a:p>
          <a:p>
            <a:r>
              <a:rPr lang="en-US" sz="2400" dirty="0"/>
              <a:t>In this website they optimized for that.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9F05E-11D1-BFAE-3F1B-B2287B39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17" y="1699044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93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774D-C1B8-A921-A647-10FE5F75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2D41-9685-6624-309E-EDD3D3F32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XML </a:t>
            </a:r>
            <a:r>
              <a:rPr lang="en-US" dirty="0" err="1"/>
              <a:t>SiteMap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B9DD2-CFF4-B4E2-50B4-52271B129639}"/>
              </a:ext>
            </a:extLst>
          </p:cNvPr>
          <p:cNvSpPr txBox="1"/>
          <p:nvPr/>
        </p:nvSpPr>
        <p:spPr>
          <a:xfrm>
            <a:off x="975360" y="1822742"/>
            <a:ext cx="84220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XML Sitemap</a:t>
            </a:r>
            <a:r>
              <a:rPr lang="en-US" sz="2400" dirty="0"/>
              <a:t> is a file that lists all important pages of a website in a structured format to help search engine to discover and index them more efficiently.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6FEA00-D5AA-D8AD-372C-C39F16C54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17" y="1699044"/>
            <a:ext cx="1447727" cy="1447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747755-3FEE-EBB9-A9B4-344E20FDE845}"/>
              </a:ext>
            </a:extLst>
          </p:cNvPr>
          <p:cNvSpPr txBox="1"/>
          <p:nvPr/>
        </p:nvSpPr>
        <p:spPr>
          <a:xfrm>
            <a:off x="975360" y="3358846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https://www.wipro.com/sitemap.xml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594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C8B1-2017-A32E-2EFA-04136EF23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2244-A217-6D45-2BC1-9D849104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Robots.txt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D61F7-267F-0A26-E856-5D8807EAC7AF}"/>
              </a:ext>
            </a:extLst>
          </p:cNvPr>
          <p:cNvSpPr txBox="1"/>
          <p:nvPr/>
        </p:nvSpPr>
        <p:spPr>
          <a:xfrm>
            <a:off x="975360" y="1822742"/>
            <a:ext cx="84220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robots.txt</a:t>
            </a:r>
            <a:r>
              <a:rPr lang="en-US" sz="2400" dirty="0"/>
              <a:t> is a simple text file placed in the root directory of a website that tells search engine crawlers which pages or sections of the site they are allowed or not allowed to crawl and index.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6A498-9796-C79F-5E98-AC9BE9B4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17" y="1699044"/>
            <a:ext cx="1447727" cy="1447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186DF2-A2EB-E9EE-E797-69515C5F857E}"/>
              </a:ext>
            </a:extLst>
          </p:cNvPr>
          <p:cNvSpPr txBox="1"/>
          <p:nvPr/>
        </p:nvSpPr>
        <p:spPr>
          <a:xfrm>
            <a:off x="975360" y="3860068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https://www.wipro.com/robots.txt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5518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56F1E-DBB6-26AC-FF3A-AF2BF460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111D-F925-EEC4-9566-98A0067A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IN" dirty="0"/>
              <a:t>Embedded Objects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D153D-C256-485A-29FA-533A122A3864}"/>
              </a:ext>
            </a:extLst>
          </p:cNvPr>
          <p:cNvSpPr txBox="1"/>
          <p:nvPr/>
        </p:nvSpPr>
        <p:spPr>
          <a:xfrm>
            <a:off x="975360" y="1822742"/>
            <a:ext cx="842202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Embedded Objects</a:t>
            </a:r>
            <a:r>
              <a:rPr lang="en-US" sz="2400" dirty="0"/>
              <a:t> are media or content elements like images, videos, audio, flash files, or other external resources that are inserted or embedded within a webpage.</a:t>
            </a:r>
          </a:p>
          <a:p>
            <a:endParaRPr lang="en-US" sz="2400" dirty="0"/>
          </a:p>
          <a:p>
            <a:r>
              <a:rPr lang="en-US" sz="2400" dirty="0"/>
              <a:t>Examples: &lt;</a:t>
            </a:r>
            <a:r>
              <a:rPr lang="en-US" sz="2400" dirty="0" err="1"/>
              <a:t>img</a:t>
            </a:r>
            <a:r>
              <a:rPr lang="en-US" sz="2400" dirty="0"/>
              <a:t>&gt;, &lt;video&gt;, &lt;audio&gt;, &lt;</a:t>
            </a:r>
            <a:r>
              <a:rPr lang="en-US" sz="2400" dirty="0" err="1"/>
              <a:t>iframe</a:t>
            </a:r>
            <a:r>
              <a:rPr lang="en-US" sz="2400" dirty="0"/>
              <a:t>&gt;, &lt;embed&gt;, &lt;object&gt; tags.</a:t>
            </a:r>
          </a:p>
          <a:p>
            <a:endParaRPr lang="en-US" sz="2400" dirty="0"/>
          </a:p>
          <a:p>
            <a:r>
              <a:rPr lang="en-US" sz="2400" dirty="0"/>
              <a:t>If any one of the embedded object tag is present on the page, then our test for “presence of embedded objects” passes.</a:t>
            </a:r>
          </a:p>
          <a:p>
            <a:endParaRPr lang="en-US" sz="2400" dirty="0"/>
          </a:p>
          <a:p>
            <a:r>
              <a:rPr lang="en-US" sz="2400" dirty="0"/>
              <a:t>In this website we have only &lt;</a:t>
            </a:r>
            <a:r>
              <a:rPr lang="en-US" sz="2400" dirty="0" err="1"/>
              <a:t>img</a:t>
            </a:r>
            <a:r>
              <a:rPr lang="en-US" sz="2400" dirty="0"/>
              <a:t>&gt; tag as a </a:t>
            </a:r>
          </a:p>
          <a:p>
            <a:r>
              <a:rPr lang="en-US" sz="2400" dirty="0"/>
              <a:t>embedded object.</a:t>
            </a:r>
          </a:p>
          <a:p>
            <a:endParaRPr lang="en-US" sz="2400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459E1-3209-0347-C886-2CC9208F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17" y="1699044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7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E7F42-ABD5-0183-7B83-747CC5852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142A-292B-899E-2918-E495681E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Backlink Counter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7FF65-195E-C0DD-6D19-786EF212C62F}"/>
              </a:ext>
            </a:extLst>
          </p:cNvPr>
          <p:cNvSpPr txBox="1"/>
          <p:nvPr/>
        </p:nvSpPr>
        <p:spPr>
          <a:xfrm>
            <a:off x="975360" y="1822742"/>
            <a:ext cx="84220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Backlink Counter</a:t>
            </a:r>
            <a:r>
              <a:rPr lang="en-US" sz="2400" dirty="0"/>
              <a:t> is a tool or feature that </a:t>
            </a:r>
            <a:r>
              <a:rPr lang="en-US" sz="2400" b="1" dirty="0"/>
              <a:t>shows the number of backlinks</a:t>
            </a:r>
            <a:r>
              <a:rPr lang="en-US" sz="2400" dirty="0"/>
              <a:t> pointing to a website or webpage.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FC1BEC-034C-3D58-4E8C-B3A47D1F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594" y="2962105"/>
            <a:ext cx="1447727" cy="1447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0CAA7-4C16-4FCD-46C5-789E8043B936}"/>
              </a:ext>
            </a:extLst>
          </p:cNvPr>
          <p:cNvSpPr txBox="1"/>
          <p:nvPr/>
        </p:nvSpPr>
        <p:spPr>
          <a:xfrm>
            <a:off x="975360" y="2962105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https://ahrefs.com/backlink-checker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DFA1E-D847-68E3-330A-6B1268236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248" y="3608436"/>
            <a:ext cx="3400425" cy="240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855142-9E0B-3550-D498-0BA24BADB3A6}"/>
              </a:ext>
            </a:extLst>
          </p:cNvPr>
          <p:cNvSpPr txBox="1"/>
          <p:nvPr/>
        </p:nvSpPr>
        <p:spPr>
          <a:xfrm>
            <a:off x="1067282" y="3916802"/>
            <a:ext cx="609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Wipro has</a:t>
            </a:r>
          </a:p>
        </p:txBody>
      </p:sp>
    </p:spTree>
    <p:extLst>
      <p:ext uri="{BB962C8B-B14F-4D97-AF65-F5344CB8AC3E}">
        <p14:creationId xmlns:p14="http://schemas.microsoft.com/office/powerpoint/2010/main" val="247117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AD3C8-9AF6-D8B4-537F-F2ADD3A2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68931F-4460-6D8E-E50B-514FF44D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365" y="1371600"/>
            <a:ext cx="526973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3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43973-E99C-E9C1-6360-8E291572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83F7-634C-4A99-978C-F60CD136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070C8-70C5-BAE1-F322-8EC104D2AC5B}"/>
              </a:ext>
            </a:extLst>
          </p:cNvPr>
          <p:cNvSpPr txBox="1"/>
          <p:nvPr/>
        </p:nvSpPr>
        <p:spPr>
          <a:xfrm>
            <a:off x="975359" y="2850316"/>
            <a:ext cx="84220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3"/>
              </a:rPr>
              <a:t>https://www.wipro.com/</a:t>
            </a:r>
            <a:endParaRPr lang="en-US" sz="2400" b="1" dirty="0"/>
          </a:p>
          <a:p>
            <a:endParaRPr lang="en-US" sz="2400" b="1" dirty="0"/>
          </a:p>
          <a:p>
            <a:r>
              <a:rPr lang="en-IN" sz="2400" b="1" dirty="0"/>
              <a:t>Length: 5 characters</a:t>
            </a:r>
          </a:p>
          <a:p>
            <a:endParaRPr lang="en-IN" sz="2400" b="1" dirty="0"/>
          </a:p>
          <a:p>
            <a:r>
              <a:rPr lang="en-IN" sz="2400" b="1" dirty="0">
                <a:hlinkClick r:id="rId4"/>
              </a:rPr>
              <a:t>https://www.wipro.com/banking/</a:t>
            </a:r>
            <a:endParaRPr lang="en-IN" sz="2400" b="1" dirty="0"/>
          </a:p>
          <a:p>
            <a:endParaRPr lang="en-IN" sz="2400" b="1" dirty="0"/>
          </a:p>
          <a:p>
            <a:r>
              <a:rPr lang="en-IN" sz="2400" b="1" dirty="0"/>
              <a:t>Length: 12 characters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462606-04D6-37FE-36B5-4BAE0B671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399" y="2514292"/>
            <a:ext cx="1447727" cy="1447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E27D97-B8EB-1EB4-48F5-38114801518F}"/>
              </a:ext>
            </a:extLst>
          </p:cNvPr>
          <p:cNvSpPr txBox="1"/>
          <p:nvPr/>
        </p:nvSpPr>
        <p:spPr>
          <a:xfrm>
            <a:off x="975359" y="1589952"/>
            <a:ext cx="88957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 the </a:t>
            </a:r>
            <a:r>
              <a:rPr lang="en-US" sz="2400" b="1" dirty="0"/>
              <a:t>best SEO</a:t>
            </a:r>
            <a:r>
              <a:rPr lang="en-US" sz="2400" dirty="0"/>
              <a:t>, we need to keep our URL between </a:t>
            </a:r>
            <a:r>
              <a:rPr lang="en-US" sz="2400" b="1" dirty="0"/>
              <a:t>50 to 115 characters</a:t>
            </a:r>
            <a:r>
              <a:rPr lang="en-US" sz="2400" dirty="0"/>
              <a:t>, and always make them </a:t>
            </a:r>
            <a:r>
              <a:rPr lang="en-US" sz="2400" b="1" dirty="0"/>
              <a:t>human-readable and keyword-focused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6499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3ACBF-2439-DE5B-1416-351671A4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6AD9-3A12-892B-34A3-17F91206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Favicon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708FE-0E65-C739-B4E8-3B9F9C961433}"/>
              </a:ext>
            </a:extLst>
          </p:cNvPr>
          <p:cNvSpPr txBox="1"/>
          <p:nvPr/>
        </p:nvSpPr>
        <p:spPr>
          <a:xfrm>
            <a:off x="975360" y="1822742"/>
            <a:ext cx="842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Favicon</a:t>
            </a:r>
            <a:r>
              <a:rPr lang="en-US" sz="2400" dirty="0"/>
              <a:t> </a:t>
            </a:r>
            <a:r>
              <a:rPr lang="en-US" sz="2400" dirty="0" err="1"/>
              <a:t>imporves</a:t>
            </a:r>
            <a:r>
              <a:rPr lang="en-US" sz="2400" dirty="0"/>
              <a:t> a brand visibility</a:t>
            </a:r>
            <a:r>
              <a:rPr lang="en-US" sz="2400" b="1" dirty="0"/>
              <a:t>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FD476-9B3A-5EF4-519D-CE36F188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17" y="1699044"/>
            <a:ext cx="1447727" cy="1447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D5BDE8-95FC-9282-5E92-3AF364DDD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2778023"/>
            <a:ext cx="8510163" cy="25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75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5498A-C187-628A-2EE7-80C71F847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25EA-3F5E-BB00-3C88-0F7430F9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41524"/>
            <a:ext cx="7872234" cy="1013552"/>
          </a:xfrm>
        </p:spPr>
        <p:txBody>
          <a:bodyPr/>
          <a:lstStyle/>
          <a:p>
            <a:r>
              <a:rPr lang="en-US" dirty="0"/>
              <a:t>Custom 404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B1B80A-6227-F513-B177-4F4BFB82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341" y="3617239"/>
            <a:ext cx="1447727" cy="1447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9D4B5C-8616-BEA0-5302-08FC74A20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87" y="2617816"/>
            <a:ext cx="7766892" cy="3898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11609-0966-0D49-78E8-183B92C2008E}"/>
              </a:ext>
            </a:extLst>
          </p:cNvPr>
          <p:cNvSpPr txBox="1"/>
          <p:nvPr/>
        </p:nvSpPr>
        <p:spPr>
          <a:xfrm>
            <a:off x="975360" y="1570947"/>
            <a:ext cx="105813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Custom 404 Page</a:t>
            </a:r>
            <a:r>
              <a:rPr lang="en-US" sz="2400" dirty="0"/>
              <a:t> is a personalized web page that visitors see when they try to access a URL on our website that doesn’t exist or is broken.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03592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E385B-9608-DF1B-3977-8E06DCC63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299C9C-9057-4FDA-2868-E32D1C1A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0103517" cy="5778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7443C-A2A3-0484-91D8-527952C74769}"/>
              </a:ext>
            </a:extLst>
          </p:cNvPr>
          <p:cNvSpPr txBox="1"/>
          <p:nvPr/>
        </p:nvSpPr>
        <p:spPr>
          <a:xfrm>
            <a:off x="988763" y="239483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Desktop Score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7F45BD-F27E-3172-6CCC-5F867BBD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208" y="2719387"/>
            <a:ext cx="3228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82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FA715-83B8-D64D-6784-4D3B5431B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6050D-85D3-507E-CAC5-90F79FBC1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0103517" cy="577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E6C22-6D97-D1FA-186D-D18BA52837AF}"/>
              </a:ext>
            </a:extLst>
          </p:cNvPr>
          <p:cNvSpPr txBox="1"/>
          <p:nvPr/>
        </p:nvSpPr>
        <p:spPr>
          <a:xfrm>
            <a:off x="1032832" y="173381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Mobile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A2424C-18A0-AFCE-BF00-E8185F0D8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005" y="2719387"/>
            <a:ext cx="3228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72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356240"/>
            <a:ext cx="9692640" cy="616945"/>
          </a:xfrm>
        </p:spPr>
        <p:txBody>
          <a:bodyPr/>
          <a:lstStyle/>
          <a:p>
            <a:r>
              <a:rPr lang="en-US" dirty="0"/>
              <a:t>Overall Design and Navigation Review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9A705-E123-1C6C-EC93-CEE377B741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3" y="1483728"/>
            <a:ext cx="9309548" cy="38905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website has a clean and visually appealing design.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layout is well-structured, and the color scheme is consistent and professional.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main navigation buttons and links are functioning properly, providing a smooth user experience.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menu is easy to access, making it simple for users to explore different sections of the site.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437CC-62FF-EF7C-2819-6652690FA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ECCE-C9FE-3F72-7DF9-CF8FB0C0C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297456"/>
            <a:ext cx="9692640" cy="1314708"/>
          </a:xfrm>
        </p:spPr>
        <p:txBody>
          <a:bodyPr/>
          <a:lstStyle/>
          <a:p>
            <a:r>
              <a:rPr lang="en-US" dirty="0"/>
              <a:t>Issue Noted – Overlapping Text in Banner: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8104A-7C24-7282-357E-7961F42DD05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3" y="2298976"/>
            <a:ext cx="9309548" cy="38905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is a design issue on the homepage banner where the scroll indicator overlaps with text in the background.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 the homepage, some text appears partially hidden behind the menu bar when the page first loads.</a:t>
            </a:r>
          </a:p>
        </p:txBody>
      </p:sp>
    </p:spTree>
    <p:extLst>
      <p:ext uri="{BB962C8B-B14F-4D97-AF65-F5344CB8AC3E}">
        <p14:creationId xmlns:p14="http://schemas.microsoft.com/office/powerpoint/2010/main" val="3682374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A198771-2ED0-4D60-43D3-E41E8893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7711"/>
            <a:ext cx="12192000" cy="5778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D7B349-F0AE-E0E4-79F4-92599AAA83A2}"/>
              </a:ext>
            </a:extLst>
          </p:cNvPr>
          <p:cNvSpPr txBox="1"/>
          <p:nvPr/>
        </p:nvSpPr>
        <p:spPr>
          <a:xfrm>
            <a:off x="537072" y="316600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Overlapping Text in Banner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1815E-96E8-738A-1D7E-8269DA23D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2A4C1-D76A-5106-17D7-28BF5F30526B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591754" y="457199"/>
            <a:ext cx="7131070" cy="1122619"/>
          </a:xfrm>
        </p:spPr>
        <p:txBody>
          <a:bodyPr/>
          <a:lstStyle/>
          <a:p>
            <a:r>
              <a:rPr lang="en-IN" sz="3200" b="1" dirty="0"/>
              <a:t>Recommendation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27A97-113A-4D97-5676-D73B0AFEA0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779223" y="2034659"/>
            <a:ext cx="9050357" cy="3382962"/>
          </a:xfrm>
        </p:spPr>
        <p:txBody>
          <a:bodyPr>
            <a:normAutofit/>
          </a:bodyPr>
          <a:lstStyle/>
          <a:p>
            <a:r>
              <a:rPr lang="en-US" sz="2400" dirty="0"/>
              <a:t>Adjust the scroll icon position to separate it from the banner text.</a:t>
            </a:r>
          </a:p>
          <a:p>
            <a:r>
              <a:rPr lang="en-US" sz="2400" dirty="0"/>
              <a:t>Adjust the layout spacing on the top of the banner it will solve the overlap of the text.</a:t>
            </a:r>
          </a:p>
        </p:txBody>
      </p:sp>
    </p:spTree>
    <p:extLst>
      <p:ext uri="{BB962C8B-B14F-4D97-AF65-F5344CB8AC3E}">
        <p14:creationId xmlns:p14="http://schemas.microsoft.com/office/powerpoint/2010/main" val="4169925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55" y="1322026"/>
            <a:ext cx="6730361" cy="3862884"/>
          </a:xfrm>
        </p:spPr>
        <p:txBody>
          <a:bodyPr/>
          <a:lstStyle/>
          <a:p>
            <a:r>
              <a:rPr lang="en-US" dirty="0"/>
              <a:t>Recommendations to Align Traditional and Digital Marketing Goals for Wipro</a:t>
            </a:r>
          </a:p>
        </p:txBody>
      </p:sp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BE94CB-F30D-71EA-6977-4849FEFE2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265" y="1129229"/>
            <a:ext cx="5269735" cy="4114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93DE5A-843C-13B7-8BB5-25EEFA38D1AA}"/>
              </a:ext>
            </a:extLst>
          </p:cNvPr>
          <p:cNvSpPr txBox="1"/>
          <p:nvPr/>
        </p:nvSpPr>
        <p:spPr>
          <a:xfrm>
            <a:off x="1054865" y="361366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Headquartered in </a:t>
            </a:r>
            <a:r>
              <a:rPr lang="en-US" sz="2400" b="1" dirty="0"/>
              <a:t>Bengaluru, India</a:t>
            </a:r>
            <a:r>
              <a:rPr lang="en-US" sz="2400" dirty="0"/>
              <a:t>, it operates in over </a:t>
            </a:r>
            <a:r>
              <a:rPr lang="en-US" sz="2400" b="1" dirty="0"/>
              <a:t>60 countries</a:t>
            </a:r>
            <a:r>
              <a:rPr lang="en-US" sz="2400" dirty="0"/>
              <a:t>, serving clients across various industries.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1FA3A0-CE5F-B6C1-8F30-9892F23463D9}"/>
              </a:ext>
            </a:extLst>
          </p:cNvPr>
          <p:cNvSpPr txBox="1"/>
          <p:nvPr/>
        </p:nvSpPr>
        <p:spPr>
          <a:xfrm>
            <a:off x="1054865" y="1613971"/>
            <a:ext cx="60978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Wipro is a leading Indian multinational corporation specializing in </a:t>
            </a:r>
            <a:r>
              <a:rPr lang="en-US" sz="2400" b="1" dirty="0"/>
              <a:t>information technology (IT) services</a:t>
            </a:r>
            <a:r>
              <a:rPr lang="en-US" sz="2400" dirty="0"/>
              <a:t>, </a:t>
            </a:r>
            <a:r>
              <a:rPr lang="en-US" sz="2400" b="1" dirty="0"/>
              <a:t>consulting</a:t>
            </a:r>
            <a:r>
              <a:rPr lang="en-US" sz="2400" dirty="0"/>
              <a:t>, and </a:t>
            </a:r>
            <a:r>
              <a:rPr lang="en-US" sz="2400" b="1" dirty="0"/>
              <a:t>business process services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1. Reuse Offline Webinars Across Digital Platforms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6813" y="2024063"/>
            <a:ext cx="10125476" cy="33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Wipro can record offline webinars or seminars and reuse the content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Uploading on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YouTube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for long-term visibility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Streaming live on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Instagram or Facebook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to reach a wider audience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Adding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QR codes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during the event to direct attendees to Wipro’s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official website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ED364-9401-5210-96F8-413B4421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63FCA9-D3BF-7E17-3DC8-CEAE64C27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2.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Add QR Codes and Web Links in Traditional Ads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39B3-9F70-0C35-B3C2-E8D45E59BA9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2" y="2387620"/>
            <a:ext cx="10125476" cy="33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In traditional advertisements (like newspapers, magazines, brochures), Wipro should include: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QR codes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short website links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That lead users directly to a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landing page or service detail page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64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73B05-2EF8-5BC9-0A8D-D6E2234E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E14C08-C659-211E-CF4F-D37F0511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3. Use the Same Message in Online &amp; Offline Ads for Brand Recall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DFB3F-0256-CD43-12A7-716BA7C2E34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2" y="2387620"/>
            <a:ext cx="10125476" cy="33321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Wipro should maintain consistent messaging across all platforms — whether it's 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Newspaper 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LinkedIn sponsored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Google banner 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This helps people not just customers, but everyone to recognize and remember Wipro easily.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It improves </a:t>
            </a:r>
            <a:r>
              <a:rPr lang="en-US" sz="2400" b="1" dirty="0">
                <a:solidFill>
                  <a:schemeClr val="accent2">
                    <a:lumMod val="25000"/>
                  </a:schemeClr>
                </a:solidFill>
              </a:rPr>
              <a:t>brand recall</a:t>
            </a:r>
            <a:r>
              <a:rPr lang="en-US" sz="2400" dirty="0">
                <a:solidFill>
                  <a:schemeClr val="accent2">
                    <a:lumMod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and builds a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strong global brand image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10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58940-1103-085B-3FB1-7AF52AEF0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10BA2D-B861-C003-D74F-348F1F15C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4. Follow Up Offline Engagements With Digital Campaigns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E6AF-0FF8-D4B8-65AD-89D5AA3370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2" y="2387620"/>
            <a:ext cx="10125476" cy="33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After meeting people through events or face-to-face interactions, Wipro can:</a:t>
            </a:r>
          </a:p>
          <a:p>
            <a:pPr marL="0" indent="0">
              <a:buNone/>
            </a:pP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Send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follow-up emails, WhatsApp messages, or LinkedIn connections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Share related services, offers, or content links</a:t>
            </a:r>
          </a:p>
        </p:txBody>
      </p:sp>
    </p:spTree>
    <p:extLst>
      <p:ext uri="{BB962C8B-B14F-4D97-AF65-F5344CB8AC3E}">
        <p14:creationId xmlns:p14="http://schemas.microsoft.com/office/powerpoint/2010/main" val="3191187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1F69E-B7D5-150D-CC76-4E0F86E6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E915BD-EB9C-973C-AE03-21A3E8B6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5. Track Offline-to-Online Performance Using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6AADD-8507-BAB5-2578-AC6A2D7C2CF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2" y="2387620"/>
            <a:ext cx="10125476" cy="33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90000"/>
                  </a:schemeClr>
                </a:solidFill>
              </a:rPr>
              <a:t>To understand if traditional marketing is working, Wipro should:</a:t>
            </a:r>
          </a:p>
          <a:p>
            <a:pPr marL="0" indent="0">
              <a:buNone/>
            </a:pP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Use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Google Analytics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UTM tracking links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, and 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campaign tags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Monitor how many users visit the website through QR codes or printed links</a:t>
            </a:r>
          </a:p>
        </p:txBody>
      </p:sp>
    </p:spTree>
    <p:extLst>
      <p:ext uri="{BB962C8B-B14F-4D97-AF65-F5344CB8AC3E}">
        <p14:creationId xmlns:p14="http://schemas.microsoft.com/office/powerpoint/2010/main" val="2924665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955E-F4A3-A0AD-384F-4DCEC9480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B74BDE8-D063-2E10-F6CE-AD69E843BD5A}"/>
              </a:ext>
            </a:extLst>
          </p:cNvPr>
          <p:cNvSpPr txBox="1">
            <a:spLocks/>
          </p:cNvSpPr>
          <p:nvPr/>
        </p:nvSpPr>
        <p:spPr>
          <a:xfrm>
            <a:off x="1206408" y="3036490"/>
            <a:ext cx="9779183" cy="785019"/>
          </a:xfrm>
          <a:prstGeom prst="rect">
            <a:avLst/>
          </a:prstGeom>
        </p:spPr>
        <p:txBody>
          <a:bodyPr vert="horz" lIns="91440" tIns="45720" rIns="91440" bIns="45720" numCol="1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300000"/>
              </a:lnSpc>
            </a:pPr>
            <a:r>
              <a:rPr lang="en-US" sz="400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create a website landing page</a:t>
            </a:r>
            <a:endParaRPr lang="en-IN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71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EA99A-2FFC-7F40-C596-78F1811A5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171E60-01B2-1B9F-1B3F-F1C30C42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4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1CBDD-4B21-46E4-FDEA-5F8DFCB5D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FC1418-DE17-4AD8-A1A1-E675F3F70816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591754" y="457199"/>
            <a:ext cx="7131070" cy="1122619"/>
          </a:xfrm>
        </p:spPr>
        <p:txBody>
          <a:bodyPr/>
          <a:lstStyle/>
          <a:p>
            <a:r>
              <a:rPr lang="en-IN" sz="3200" b="1" dirty="0"/>
              <a:t>Landing Page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C2B4E-864E-E12C-1C7E-E0FDCBF2757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779223" y="2034659"/>
            <a:ext cx="9050357" cy="3382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landing page</a:t>
            </a:r>
          </a:p>
          <a:p>
            <a:pPr marL="0" indent="0">
              <a:buNone/>
            </a:pPr>
            <a:r>
              <a:rPr lang="en-IN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https://www.guvi.in/mlp/artificial-intelligence-and-machine-learning-course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2400" b="1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sz="2400" dirty="0">
              <a:solidFill>
                <a:srgbClr val="954F7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Recreated page</a:t>
            </a:r>
          </a:p>
          <a:p>
            <a:pPr marL="0" indent="0">
              <a:buNone/>
            </a:pPr>
            <a:r>
              <a:rPr lang="en-US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https://lightpink-lemur-710740.hostingersite.com/artifical-intelegince/</a:t>
            </a:r>
          </a:p>
          <a:p>
            <a:pPr marL="0" indent="0">
              <a:buNone/>
            </a:pPr>
            <a:endParaRPr lang="en-US" sz="2400" b="1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234034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CBC3-A37D-EFAE-43F6-30C4864F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4EB114D2-AE31-A605-7D45-B4D616051CC0}"/>
              </a:ext>
            </a:extLst>
          </p:cNvPr>
          <p:cNvSpPr txBox="1">
            <a:spLocks/>
          </p:cNvSpPr>
          <p:nvPr/>
        </p:nvSpPr>
        <p:spPr>
          <a:xfrm>
            <a:off x="1206408" y="3036490"/>
            <a:ext cx="9779183" cy="785019"/>
          </a:xfrm>
          <a:prstGeom prst="rect">
            <a:avLst/>
          </a:prstGeom>
        </p:spPr>
        <p:txBody>
          <a:bodyPr vert="horz" lIns="91440" tIns="45720" rIns="91440" bIns="45720" numCol="1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300000"/>
              </a:lnSpc>
            </a:pPr>
            <a:r>
              <a:rPr lang="en-IN" sz="3600" b="1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Website Audit Report</a:t>
            </a:r>
            <a:r>
              <a:rPr lang="en-IN" sz="36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endParaRPr lang="en-IN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9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/>
          <a:lstStyle/>
          <a:p>
            <a:r>
              <a:rPr lang="en-US" dirty="0"/>
              <a:t>Title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813" y="3429001"/>
            <a:ext cx="9780587" cy="2660650"/>
          </a:xfrm>
        </p:spPr>
        <p:txBody>
          <a:bodyPr>
            <a:normAutofit/>
          </a:bodyPr>
          <a:lstStyle/>
          <a:p>
            <a:r>
              <a:rPr lang="en-US" dirty="0"/>
              <a:t>Here the length of the title </a:t>
            </a:r>
            <a:r>
              <a:rPr lang="en-US" dirty="0" err="1"/>
              <a:t>tage</a:t>
            </a:r>
            <a:r>
              <a:rPr lang="en-US" dirty="0"/>
              <a:t> is 63 characters.</a:t>
            </a:r>
          </a:p>
          <a:p>
            <a:r>
              <a:rPr lang="en-US" dirty="0"/>
              <a:t>but for good SEO, it should ideally be between 50 and 60 characters.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F7018-3FA7-929B-D4A5-2B969FFD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3" y="2524699"/>
            <a:ext cx="808672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33CA9-16A5-6212-91FD-2D62DE949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479" y="2616042"/>
            <a:ext cx="1828804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B56B3-F2EF-7931-4923-DE3D58705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414804-9EE1-C2FE-87C8-0AE932DA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/>
          <a:lstStyle/>
          <a:p>
            <a:r>
              <a:rPr lang="en-IN" b="1" dirty="0"/>
              <a:t>Meta Description Tag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5B3E-8138-65F5-70D2-ECCAE4DE4A2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813" y="2456761"/>
            <a:ext cx="9780587" cy="3632890"/>
          </a:xfrm>
        </p:spPr>
        <p:txBody>
          <a:bodyPr>
            <a:normAutofit/>
          </a:bodyPr>
          <a:lstStyle/>
          <a:p>
            <a:pPr marL="59436" indent="0">
              <a:buNone/>
            </a:pPr>
            <a:r>
              <a:rPr lang="en-US" b="1" dirty="0">
                <a:solidFill>
                  <a:schemeClr val="tx1"/>
                </a:solidFill>
              </a:rPr>
              <a:t>&lt;meta name="description" content="Digital transformation services enhance business agility. Leverage Wipro&amp;#39;s IT consulting, </a:t>
            </a:r>
            <a:r>
              <a:rPr lang="en-US" b="1" dirty="0" err="1">
                <a:solidFill>
                  <a:schemeClr val="tx1"/>
                </a:solidFill>
              </a:rPr>
              <a:t>FullStride</a:t>
            </a:r>
            <a:r>
              <a:rPr lang="en-US" b="1" dirty="0">
                <a:solidFill>
                  <a:schemeClr val="tx1"/>
                </a:solidFill>
              </a:rPr>
              <a:t> Cloud, Engineering Edge, and AI capabilities for growth"/&gt;</a:t>
            </a:r>
          </a:p>
          <a:p>
            <a:pPr marL="59436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The length of the meta desc is 156  character.</a:t>
            </a:r>
          </a:p>
          <a:p>
            <a:r>
              <a:rPr lang="en-US" dirty="0"/>
              <a:t>but for good SEO, it should ideally be between 120 and 160 characters.</a:t>
            </a:r>
          </a:p>
          <a:p>
            <a:r>
              <a:rPr lang="en-US" dirty="0"/>
              <a:t>However, </a:t>
            </a:r>
            <a:r>
              <a:rPr lang="en-US" b="1" dirty="0"/>
              <a:t>it's</a:t>
            </a:r>
            <a:r>
              <a:rPr lang="en-US" dirty="0"/>
              <a:t> </a:t>
            </a:r>
            <a:r>
              <a:rPr lang="en-US" b="1" dirty="0"/>
              <a:t>best to place the main keyword within the first 120 characters </a:t>
            </a:r>
            <a:r>
              <a:rPr lang="en-US" dirty="0"/>
              <a:t>to ensure it is visible on mobile devices.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16AD78-D761-2196-8526-99E720EA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56" y="3102239"/>
            <a:ext cx="1447727" cy="14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3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913C845-4493-6CCF-CF09-1AFC4C01D05D}"/>
              </a:ext>
            </a:extLst>
          </p:cNvPr>
          <p:cNvSpPr txBox="1"/>
          <p:nvPr/>
        </p:nvSpPr>
        <p:spPr>
          <a:xfrm>
            <a:off x="928630" y="1065747"/>
            <a:ext cx="6150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Snippet Preview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1B814B-6D9B-B5CC-0347-4EE5C4E3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48" y="865815"/>
            <a:ext cx="1447727" cy="1447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6CE23E-C142-A56F-94C1-14E6D2DAB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30" y="2500312"/>
            <a:ext cx="9705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CAFAA-85B3-DDA8-EA3E-3FBEE9619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4DE5A9E-DD8A-666B-5720-58D8376035F9}"/>
              </a:ext>
            </a:extLst>
          </p:cNvPr>
          <p:cNvSpPr txBox="1"/>
          <p:nvPr/>
        </p:nvSpPr>
        <p:spPr>
          <a:xfrm>
            <a:off x="1138984" y="1076764"/>
            <a:ext cx="6150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Language Tag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5488FA-BC98-A260-4DE4-5AF53615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53" y="2171471"/>
            <a:ext cx="1447727" cy="1447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A87FF-B058-AFF8-FDF3-8505743B0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84" y="2313542"/>
            <a:ext cx="4545720" cy="740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74E68-093D-237A-D66E-9B0580706B29}"/>
              </a:ext>
            </a:extLst>
          </p:cNvPr>
          <p:cNvSpPr txBox="1"/>
          <p:nvPr/>
        </p:nvSpPr>
        <p:spPr>
          <a:xfrm>
            <a:off x="1138984" y="3619198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page is using the lang attribute.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Language tag is used to set the language.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46215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E52C7A-8834-4F18-859F-7167A187E13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1491</Words>
  <Application>Microsoft Office PowerPoint</Application>
  <PresentationFormat>Widescreen</PresentationFormat>
  <Paragraphs>209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Comic Sans MS</vt:lpstr>
      <vt:lpstr>Tenorite</vt:lpstr>
      <vt:lpstr>Wingdings</vt:lpstr>
      <vt:lpstr>Custom</vt:lpstr>
      <vt:lpstr>Comprehensive Audit and Analysis for Effective Digital Presence</vt:lpstr>
      <vt:lpstr>Agenda</vt:lpstr>
      <vt:lpstr>PowerPoint Presentation</vt:lpstr>
      <vt:lpstr>PowerPoint Presentation</vt:lpstr>
      <vt:lpstr>PowerPoint Presentation</vt:lpstr>
      <vt:lpstr>Title Tag</vt:lpstr>
      <vt:lpstr>Meta Description Tag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 Attributes</vt:lpstr>
      <vt:lpstr>PowerPoint Presentation</vt:lpstr>
      <vt:lpstr>PowerPoint Presentation</vt:lpstr>
      <vt:lpstr>GZIP compression </vt:lpstr>
      <vt:lpstr>GZIP compression </vt:lpstr>
      <vt:lpstr>GZIP compression </vt:lpstr>
      <vt:lpstr>IP Canonicalization </vt:lpstr>
      <vt:lpstr>IP Canonicalization </vt:lpstr>
      <vt:lpstr>URL Rewrite</vt:lpstr>
      <vt:lpstr>Underscores in the URLs</vt:lpstr>
      <vt:lpstr>WWW Resolve</vt:lpstr>
      <vt:lpstr>XML SiteMap</vt:lpstr>
      <vt:lpstr>Robots.txt</vt:lpstr>
      <vt:lpstr>Embedded Objects</vt:lpstr>
      <vt:lpstr>Backlink Counter</vt:lpstr>
      <vt:lpstr>URL</vt:lpstr>
      <vt:lpstr>Favicon</vt:lpstr>
      <vt:lpstr>Custom 404 Page</vt:lpstr>
      <vt:lpstr>PowerPoint Presentation</vt:lpstr>
      <vt:lpstr>PowerPoint Presentation</vt:lpstr>
      <vt:lpstr>Overall Design and Navigation Review</vt:lpstr>
      <vt:lpstr>Issue Noted – Overlapping Text in Banner:</vt:lpstr>
      <vt:lpstr>PowerPoint Presentation</vt:lpstr>
      <vt:lpstr>PowerPoint Presentation</vt:lpstr>
      <vt:lpstr>Recommendations to Align Traditional and Digital Marketing Goals for Wipro</vt:lpstr>
      <vt:lpstr>1. Reuse Offline Webinars Across Digital Platforms</vt:lpstr>
      <vt:lpstr>2. Add QR Codes and Web Links in Traditional Ads</vt:lpstr>
      <vt:lpstr>3. Use the Same Message in Online &amp; Offline Ads for Brand Recall</vt:lpstr>
      <vt:lpstr>4. Follow Up Offline Engagements With Digital Campaigns</vt:lpstr>
      <vt:lpstr>5. Track Offline-to-Online Performance Using Analytics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sujith c</cp:lastModifiedBy>
  <cp:revision>2</cp:revision>
  <dcterms:created xsi:type="dcterms:W3CDTF">2023-12-12T16:04:07Z</dcterms:created>
  <dcterms:modified xsi:type="dcterms:W3CDTF">2025-06-04T05:32:39Z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